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6" r:id="rId2"/>
    <p:sldId id="257" r:id="rId3"/>
    <p:sldId id="258" r:id="rId4"/>
    <p:sldId id="259" r:id="rId5"/>
    <p:sldId id="260" r:id="rId6"/>
    <p:sldId id="261" r:id="rId7"/>
    <p:sldId id="263" r:id="rId8"/>
    <p:sldId id="262"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MY"/>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420CEA6-BB7D-419F-B6EE-A6E8D1FA15B0}" type="datetimeFigureOut">
              <a:rPr lang="en-MY" smtClean="0"/>
              <a:t>4/9/2012</a:t>
            </a:fld>
            <a:endParaRPr lang="en-MY"/>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MY"/>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MY"/>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DC0174F-C48C-483A-9368-1C01CDF34E57}" type="slidenum">
              <a:rPr lang="en-MY" smtClean="0"/>
              <a:t>‹#›</a:t>
            </a:fld>
            <a:endParaRPr lang="en-MY"/>
          </a:p>
        </p:txBody>
      </p:sp>
    </p:spTree>
    <p:extLst>
      <p:ext uri="{BB962C8B-B14F-4D97-AF65-F5344CB8AC3E}">
        <p14:creationId xmlns:p14="http://schemas.microsoft.com/office/powerpoint/2010/main" val="14064005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dirty="0"/>
          </a:p>
        </p:txBody>
      </p:sp>
      <p:sp>
        <p:nvSpPr>
          <p:cNvPr id="4" name="Slide Number Placeholder 3"/>
          <p:cNvSpPr>
            <a:spLocks noGrp="1"/>
          </p:cNvSpPr>
          <p:nvPr>
            <p:ph type="sldNum" sz="quarter" idx="10"/>
          </p:nvPr>
        </p:nvSpPr>
        <p:spPr/>
        <p:txBody>
          <a:bodyPr/>
          <a:lstStyle/>
          <a:p>
            <a:fld id="{6DC0174F-C48C-483A-9368-1C01CDF34E57}" type="slidenum">
              <a:rPr lang="en-MY" smtClean="0"/>
              <a:t>17</a:t>
            </a:fld>
            <a:endParaRPr lang="en-MY"/>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9/4/2012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9/4/2012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9/4/2012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9/4/2012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9/4/2012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dirty="0" smtClean="0"/>
              <a:t>جستجو خصمانه (تئوری بازیها)</a:t>
            </a:r>
            <a:br>
              <a:rPr lang="fa-IR" dirty="0" smtClean="0"/>
            </a:br>
            <a:endParaRPr lang="en-MY"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t>الگوریتم</a:t>
            </a:r>
            <a:br>
              <a:rPr lang="fa-IR" dirty="0" smtClean="0"/>
            </a:br>
            <a:r>
              <a:rPr lang="en-US" dirty="0" err="1" smtClean="0"/>
              <a:t>minimax</a:t>
            </a:r>
            <a:endParaRPr lang="en-MY" dirty="0"/>
          </a:p>
        </p:txBody>
      </p:sp>
      <p:pic>
        <p:nvPicPr>
          <p:cNvPr id="7170" name="Picture 2"/>
          <p:cNvPicPr>
            <a:picLocks noChangeAspect="1" noChangeArrowheads="1"/>
          </p:cNvPicPr>
          <p:nvPr/>
        </p:nvPicPr>
        <p:blipFill>
          <a:blip r:embed="rId2" cstate="print"/>
          <a:srcRect/>
          <a:stretch>
            <a:fillRect/>
          </a:stretch>
        </p:blipFill>
        <p:spPr bwMode="auto">
          <a:xfrm>
            <a:off x="390525" y="1533525"/>
            <a:ext cx="8362950" cy="3790950"/>
          </a:xfrm>
          <a:prstGeom prst="rect">
            <a:avLst/>
          </a:prstGeom>
          <a:noFill/>
          <a:ln w="9525">
            <a:noFill/>
            <a:miter lim="800000"/>
            <a:headEnd/>
            <a:tailEnd/>
          </a:ln>
        </p:spPr>
      </p:pic>
      <p:pic>
        <p:nvPicPr>
          <p:cNvPr id="7171" name="Picture 3"/>
          <p:cNvPicPr>
            <a:picLocks noChangeAspect="1" noChangeArrowheads="1"/>
          </p:cNvPicPr>
          <p:nvPr/>
        </p:nvPicPr>
        <p:blipFill>
          <a:blip r:embed="rId3" cstate="print"/>
          <a:srcRect/>
          <a:stretch>
            <a:fillRect/>
          </a:stretch>
        </p:blipFill>
        <p:spPr bwMode="auto">
          <a:xfrm>
            <a:off x="381000" y="5181600"/>
            <a:ext cx="8343900" cy="9715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t>الگوریتم</a:t>
            </a:r>
            <a:br>
              <a:rPr lang="fa-IR" dirty="0" smtClean="0"/>
            </a:br>
            <a:r>
              <a:rPr lang="en-US" dirty="0" err="1" smtClean="0"/>
              <a:t>minimax</a:t>
            </a:r>
            <a:endParaRPr lang="en-MY" dirty="0"/>
          </a:p>
        </p:txBody>
      </p:sp>
      <p:pic>
        <p:nvPicPr>
          <p:cNvPr id="8194" name="Picture 2"/>
          <p:cNvPicPr>
            <a:picLocks noChangeAspect="1" noChangeArrowheads="1"/>
          </p:cNvPicPr>
          <p:nvPr/>
        </p:nvPicPr>
        <p:blipFill>
          <a:blip r:embed="rId2" cstate="print"/>
          <a:srcRect/>
          <a:stretch>
            <a:fillRect/>
          </a:stretch>
        </p:blipFill>
        <p:spPr bwMode="auto">
          <a:xfrm>
            <a:off x="304800" y="2057400"/>
            <a:ext cx="8562975" cy="24574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t>الگوریتم</a:t>
            </a:r>
            <a:br>
              <a:rPr lang="fa-IR" dirty="0" smtClean="0"/>
            </a:br>
            <a:r>
              <a:rPr lang="en-US" dirty="0" err="1" smtClean="0"/>
              <a:t>minimax</a:t>
            </a:r>
            <a:endParaRPr lang="en-MY" dirty="0"/>
          </a:p>
        </p:txBody>
      </p:sp>
      <p:pic>
        <p:nvPicPr>
          <p:cNvPr id="9218" name="Picture 2"/>
          <p:cNvPicPr>
            <a:picLocks noChangeAspect="1" noChangeArrowheads="1"/>
          </p:cNvPicPr>
          <p:nvPr/>
        </p:nvPicPr>
        <p:blipFill>
          <a:blip r:embed="rId2" cstate="print"/>
          <a:srcRect/>
          <a:stretch>
            <a:fillRect/>
          </a:stretch>
        </p:blipFill>
        <p:spPr bwMode="auto">
          <a:xfrm>
            <a:off x="304800" y="1676400"/>
            <a:ext cx="8391525" cy="3333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t>الگوریتم</a:t>
            </a:r>
            <a:br>
              <a:rPr lang="fa-IR" dirty="0" smtClean="0"/>
            </a:br>
            <a:r>
              <a:rPr lang="en-US" dirty="0" err="1" smtClean="0"/>
              <a:t>minimax</a:t>
            </a:r>
            <a:endParaRPr lang="en-MY" dirty="0"/>
          </a:p>
        </p:txBody>
      </p:sp>
      <p:pic>
        <p:nvPicPr>
          <p:cNvPr id="10242" name="Picture 2"/>
          <p:cNvPicPr>
            <a:picLocks noChangeAspect="1" noChangeArrowheads="1"/>
          </p:cNvPicPr>
          <p:nvPr/>
        </p:nvPicPr>
        <p:blipFill>
          <a:blip r:embed="rId2" cstate="print"/>
          <a:srcRect/>
          <a:stretch>
            <a:fillRect/>
          </a:stretch>
        </p:blipFill>
        <p:spPr bwMode="auto">
          <a:xfrm>
            <a:off x="242888" y="1809750"/>
            <a:ext cx="8658225" cy="39814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t>الگوریتم</a:t>
            </a:r>
            <a:br>
              <a:rPr lang="fa-IR" dirty="0" smtClean="0"/>
            </a:br>
            <a:r>
              <a:rPr lang="en-US" dirty="0" err="1" smtClean="0"/>
              <a:t>minimax</a:t>
            </a:r>
            <a:endParaRPr lang="en-MY" dirty="0"/>
          </a:p>
        </p:txBody>
      </p:sp>
      <p:pic>
        <p:nvPicPr>
          <p:cNvPr id="11266" name="Picture 2"/>
          <p:cNvPicPr>
            <a:picLocks noChangeAspect="1" noChangeArrowheads="1"/>
          </p:cNvPicPr>
          <p:nvPr/>
        </p:nvPicPr>
        <p:blipFill>
          <a:blip r:embed="rId2" cstate="print"/>
          <a:srcRect/>
          <a:stretch>
            <a:fillRect/>
          </a:stretch>
        </p:blipFill>
        <p:spPr bwMode="auto">
          <a:xfrm>
            <a:off x="352425" y="1524000"/>
            <a:ext cx="8439150" cy="2971800"/>
          </a:xfrm>
          <a:prstGeom prst="rect">
            <a:avLst/>
          </a:prstGeom>
          <a:noFill/>
          <a:ln w="9525">
            <a:noFill/>
            <a:miter lim="800000"/>
            <a:headEnd/>
            <a:tailEnd/>
          </a:ln>
        </p:spPr>
      </p:pic>
      <p:pic>
        <p:nvPicPr>
          <p:cNvPr id="11267" name="Picture 3"/>
          <p:cNvPicPr>
            <a:picLocks noChangeAspect="1" noChangeArrowheads="1"/>
          </p:cNvPicPr>
          <p:nvPr/>
        </p:nvPicPr>
        <p:blipFill>
          <a:blip r:embed="rId3" cstate="print"/>
          <a:srcRect/>
          <a:stretch>
            <a:fillRect/>
          </a:stretch>
        </p:blipFill>
        <p:spPr bwMode="auto">
          <a:xfrm>
            <a:off x="0" y="3810000"/>
            <a:ext cx="4572000" cy="2798669"/>
          </a:xfrm>
          <a:prstGeom prst="rect">
            <a:avLst/>
          </a:prstGeom>
          <a:noFill/>
          <a:ln w="9525">
            <a:noFill/>
            <a:miter lim="800000"/>
            <a:headEnd/>
            <a:tailEnd/>
          </a:ln>
        </p:spPr>
      </p:pic>
      <p:sp>
        <p:nvSpPr>
          <p:cNvPr id="6" name="Rectangle 5"/>
          <p:cNvSpPr/>
          <p:nvPr/>
        </p:nvSpPr>
        <p:spPr>
          <a:xfrm>
            <a:off x="6474105" y="4800600"/>
            <a:ext cx="1907895" cy="369332"/>
          </a:xfrm>
          <a:prstGeom prst="rect">
            <a:avLst/>
          </a:prstGeom>
        </p:spPr>
        <p:txBody>
          <a:bodyPr wrap="none">
            <a:spAutoFit/>
          </a:bodyPr>
          <a:lstStyle/>
          <a:p>
            <a:r>
              <a:rPr lang="fa-IR" dirty="0" smtClean="0"/>
              <a:t>به شکل ۲-۶ توجه کنید</a:t>
            </a:r>
            <a:endParaRPr lang="fa-IR"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t>الگوریتم</a:t>
            </a:r>
            <a:br>
              <a:rPr lang="fa-IR" dirty="0" smtClean="0"/>
            </a:br>
            <a:r>
              <a:rPr lang="en-US" dirty="0" err="1" smtClean="0"/>
              <a:t>minimax</a:t>
            </a:r>
            <a:endParaRPr lang="en-MY" dirty="0"/>
          </a:p>
        </p:txBody>
      </p:sp>
      <p:pic>
        <p:nvPicPr>
          <p:cNvPr id="12290" name="Picture 2"/>
          <p:cNvPicPr>
            <a:picLocks noChangeAspect="1" noChangeArrowheads="1"/>
          </p:cNvPicPr>
          <p:nvPr/>
        </p:nvPicPr>
        <p:blipFill>
          <a:blip r:embed="rId2" cstate="print"/>
          <a:srcRect/>
          <a:stretch>
            <a:fillRect/>
          </a:stretch>
        </p:blipFill>
        <p:spPr bwMode="auto">
          <a:xfrm>
            <a:off x="209550" y="1533525"/>
            <a:ext cx="8782050" cy="4029075"/>
          </a:xfrm>
          <a:prstGeom prst="rect">
            <a:avLst/>
          </a:prstGeom>
          <a:noFill/>
          <a:ln w="9525">
            <a:noFill/>
            <a:miter lim="800000"/>
            <a:headEnd/>
            <a:tailEnd/>
          </a:ln>
        </p:spPr>
      </p:pic>
      <p:pic>
        <p:nvPicPr>
          <p:cNvPr id="12291" name="Picture 3"/>
          <p:cNvPicPr>
            <a:picLocks noChangeAspect="1" noChangeArrowheads="1"/>
          </p:cNvPicPr>
          <p:nvPr/>
        </p:nvPicPr>
        <p:blipFill>
          <a:blip r:embed="rId3" cstate="print"/>
          <a:srcRect/>
          <a:stretch>
            <a:fillRect/>
          </a:stretch>
        </p:blipFill>
        <p:spPr bwMode="auto">
          <a:xfrm>
            <a:off x="314325" y="5353050"/>
            <a:ext cx="8515350" cy="1276350"/>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t>استراتژی هرس</a:t>
            </a:r>
            <a:br>
              <a:rPr lang="fa-IR" dirty="0" smtClean="0"/>
            </a:br>
            <a:r>
              <a:rPr lang="el-GR" dirty="0" smtClean="0"/>
              <a:t>α</a:t>
            </a:r>
            <a:r>
              <a:rPr lang="en-US" dirty="0" smtClean="0"/>
              <a:t>-</a:t>
            </a:r>
            <a:r>
              <a:rPr lang="el-GR" dirty="0" smtClean="0"/>
              <a:t>β</a:t>
            </a:r>
            <a:endParaRPr lang="en-MY" dirty="0"/>
          </a:p>
        </p:txBody>
      </p:sp>
      <p:pic>
        <p:nvPicPr>
          <p:cNvPr id="13315" name="Picture 3"/>
          <p:cNvPicPr>
            <a:picLocks noChangeAspect="1" noChangeArrowheads="1"/>
          </p:cNvPicPr>
          <p:nvPr/>
        </p:nvPicPr>
        <p:blipFill>
          <a:blip r:embed="rId2" cstate="print"/>
          <a:srcRect/>
          <a:stretch>
            <a:fillRect/>
          </a:stretch>
        </p:blipFill>
        <p:spPr bwMode="auto">
          <a:xfrm>
            <a:off x="228600" y="1447800"/>
            <a:ext cx="8543925" cy="2276475"/>
          </a:xfrm>
          <a:prstGeom prst="rect">
            <a:avLst/>
          </a:prstGeom>
          <a:noFill/>
          <a:ln w="9525">
            <a:noFill/>
            <a:miter lim="800000"/>
            <a:headEnd/>
            <a:tailEnd/>
          </a:ln>
        </p:spPr>
      </p:pic>
      <p:pic>
        <p:nvPicPr>
          <p:cNvPr id="13316" name="Picture 4"/>
          <p:cNvPicPr>
            <a:picLocks noChangeAspect="1" noChangeArrowheads="1"/>
          </p:cNvPicPr>
          <p:nvPr/>
        </p:nvPicPr>
        <p:blipFill>
          <a:blip r:embed="rId3" cstate="print"/>
          <a:srcRect/>
          <a:stretch>
            <a:fillRect/>
          </a:stretch>
        </p:blipFill>
        <p:spPr bwMode="auto">
          <a:xfrm>
            <a:off x="471488" y="3724275"/>
            <a:ext cx="8201025" cy="2828925"/>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t>استراتژی هرس</a:t>
            </a:r>
            <a:br>
              <a:rPr lang="fa-IR" dirty="0" smtClean="0"/>
            </a:br>
            <a:r>
              <a:rPr lang="el-GR" dirty="0" smtClean="0"/>
              <a:t>α</a:t>
            </a:r>
            <a:r>
              <a:rPr lang="en-US" dirty="0" smtClean="0"/>
              <a:t>-</a:t>
            </a:r>
            <a:r>
              <a:rPr lang="el-GR" dirty="0" smtClean="0"/>
              <a:t>β</a:t>
            </a:r>
            <a:endParaRPr lang="en-MY" dirty="0"/>
          </a:p>
        </p:txBody>
      </p:sp>
      <p:pic>
        <p:nvPicPr>
          <p:cNvPr id="14338" name="Picture 2"/>
          <p:cNvPicPr>
            <a:picLocks noChangeAspect="1" noChangeArrowheads="1"/>
          </p:cNvPicPr>
          <p:nvPr/>
        </p:nvPicPr>
        <p:blipFill>
          <a:blip r:embed="rId3" cstate="print"/>
          <a:srcRect/>
          <a:stretch>
            <a:fillRect/>
          </a:stretch>
        </p:blipFill>
        <p:spPr bwMode="auto">
          <a:xfrm>
            <a:off x="404813" y="1600200"/>
            <a:ext cx="8334375" cy="4848225"/>
          </a:xfrm>
          <a:prstGeom prst="rect">
            <a:avLst/>
          </a:prstGeom>
          <a:noFill/>
          <a:ln w="9525">
            <a:noFill/>
            <a:miter lim="800000"/>
            <a:headEnd/>
            <a:tailEnd/>
          </a:ln>
        </p:spPr>
      </p:pic>
      <p:sp>
        <p:nvSpPr>
          <p:cNvPr id="4" name="Rectangle 3"/>
          <p:cNvSpPr/>
          <p:nvPr/>
        </p:nvSpPr>
        <p:spPr>
          <a:xfrm>
            <a:off x="1828800" y="2819400"/>
            <a:ext cx="870751" cy="369332"/>
          </a:xfrm>
          <a:prstGeom prst="rect">
            <a:avLst/>
          </a:prstGeom>
        </p:spPr>
        <p:txBody>
          <a:bodyPr wrap="none">
            <a:spAutoFit/>
          </a:bodyPr>
          <a:lstStyle/>
          <a:p>
            <a:r>
              <a:rPr lang="fa-IR" dirty="0"/>
              <a:t>یا مساوی</a:t>
            </a:r>
            <a:endParaRPr lang="en-US" dirty="0"/>
          </a:p>
        </p:txBody>
      </p:sp>
      <p:sp>
        <p:nvSpPr>
          <p:cNvPr id="5" name="Rectangle 4"/>
          <p:cNvSpPr/>
          <p:nvPr/>
        </p:nvSpPr>
        <p:spPr>
          <a:xfrm>
            <a:off x="3048000" y="2819400"/>
            <a:ext cx="922047" cy="369332"/>
          </a:xfrm>
          <a:prstGeom prst="rect">
            <a:avLst/>
          </a:prstGeom>
        </p:spPr>
        <p:txBody>
          <a:bodyPr wrap="none">
            <a:spAutoFit/>
          </a:bodyPr>
          <a:lstStyle/>
          <a:p>
            <a:r>
              <a:rPr lang="fa-IR" dirty="0"/>
              <a:t>یا اجدادش</a:t>
            </a:r>
            <a:endParaRPr lang="en-US" dirty="0"/>
          </a:p>
        </p:txBody>
      </p:sp>
      <p:sp>
        <p:nvSpPr>
          <p:cNvPr id="7" name="Rectangle 6"/>
          <p:cNvSpPr/>
          <p:nvPr/>
        </p:nvSpPr>
        <p:spPr>
          <a:xfrm>
            <a:off x="3048000" y="3745468"/>
            <a:ext cx="922047" cy="369332"/>
          </a:xfrm>
          <a:prstGeom prst="rect">
            <a:avLst/>
          </a:prstGeom>
        </p:spPr>
        <p:txBody>
          <a:bodyPr wrap="none">
            <a:spAutoFit/>
          </a:bodyPr>
          <a:lstStyle/>
          <a:p>
            <a:r>
              <a:rPr lang="fa-IR" dirty="0"/>
              <a:t>یا اجدادش</a:t>
            </a:r>
            <a:endParaRPr lang="en-US" dirty="0"/>
          </a:p>
        </p:txBody>
      </p:sp>
      <p:sp>
        <p:nvSpPr>
          <p:cNvPr id="8" name="Rectangle 7"/>
          <p:cNvSpPr/>
          <p:nvPr/>
        </p:nvSpPr>
        <p:spPr>
          <a:xfrm>
            <a:off x="1905000" y="3669268"/>
            <a:ext cx="870751" cy="369332"/>
          </a:xfrm>
          <a:prstGeom prst="rect">
            <a:avLst/>
          </a:prstGeom>
        </p:spPr>
        <p:txBody>
          <a:bodyPr wrap="none">
            <a:spAutoFit/>
          </a:bodyPr>
          <a:lstStyle/>
          <a:p>
            <a:r>
              <a:rPr lang="fa-IR" dirty="0"/>
              <a:t>یا مساوی</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3238"/>
            <a:ext cx="8229600" cy="639762"/>
          </a:xfrm>
        </p:spPr>
        <p:txBody>
          <a:bodyPr>
            <a:normAutofit fontScale="90000"/>
          </a:bodyPr>
          <a:lstStyle/>
          <a:p>
            <a:r>
              <a:rPr lang="fa-IR" dirty="0" smtClean="0"/>
              <a:t>مثال</a:t>
            </a:r>
            <a:br>
              <a:rPr lang="fa-IR" dirty="0" smtClean="0"/>
            </a:br>
            <a:endParaRPr lang="en-MY" dirty="0"/>
          </a:p>
        </p:txBody>
      </p:sp>
      <p:sp>
        <p:nvSpPr>
          <p:cNvPr id="3" name="Content Placeholder 2"/>
          <p:cNvSpPr>
            <a:spLocks noGrp="1"/>
          </p:cNvSpPr>
          <p:nvPr>
            <p:ph idx="1"/>
          </p:nvPr>
        </p:nvSpPr>
        <p:spPr>
          <a:xfrm>
            <a:off x="685800" y="1371600"/>
            <a:ext cx="8229600" cy="685799"/>
          </a:xfrm>
        </p:spPr>
        <p:txBody>
          <a:bodyPr>
            <a:normAutofit fontScale="85000" lnSpcReduction="10000"/>
          </a:bodyPr>
          <a:lstStyle/>
          <a:p>
            <a:pPr algn="r" rtl="1">
              <a:buNone/>
            </a:pPr>
            <a:r>
              <a:rPr lang="fa-IR" dirty="0" smtClean="0"/>
              <a:t>مطابق قوانین هرس آلفا - بتا در درخت مقابل چند گره هرس میشود؟</a:t>
            </a:r>
          </a:p>
          <a:p>
            <a:pPr algn="r" rtl="1"/>
            <a:endParaRPr lang="en-MY" dirty="0"/>
          </a:p>
        </p:txBody>
      </p:sp>
      <p:sp>
        <p:nvSpPr>
          <p:cNvPr id="4" name="Oval 3"/>
          <p:cNvSpPr/>
          <p:nvPr/>
        </p:nvSpPr>
        <p:spPr>
          <a:xfrm>
            <a:off x="838200" y="4724400"/>
            <a:ext cx="533400" cy="533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3</a:t>
            </a:r>
            <a:endParaRPr lang="en-MY" dirty="0"/>
          </a:p>
        </p:txBody>
      </p:sp>
      <p:sp>
        <p:nvSpPr>
          <p:cNvPr id="5" name="Oval 4"/>
          <p:cNvSpPr/>
          <p:nvPr/>
        </p:nvSpPr>
        <p:spPr>
          <a:xfrm>
            <a:off x="1600200" y="4724400"/>
            <a:ext cx="533400" cy="533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12</a:t>
            </a:r>
            <a:endParaRPr lang="en-MY" sz="1400" dirty="0"/>
          </a:p>
        </p:txBody>
      </p:sp>
      <p:sp>
        <p:nvSpPr>
          <p:cNvPr id="6" name="Oval 5"/>
          <p:cNvSpPr/>
          <p:nvPr/>
        </p:nvSpPr>
        <p:spPr>
          <a:xfrm>
            <a:off x="2286000" y="4724400"/>
            <a:ext cx="533400" cy="533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8</a:t>
            </a:r>
            <a:endParaRPr lang="en-MY" dirty="0"/>
          </a:p>
        </p:txBody>
      </p:sp>
      <p:sp>
        <p:nvSpPr>
          <p:cNvPr id="7" name="Oval 6"/>
          <p:cNvSpPr/>
          <p:nvPr/>
        </p:nvSpPr>
        <p:spPr>
          <a:xfrm>
            <a:off x="3352800" y="4800600"/>
            <a:ext cx="533400" cy="533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a:t>
            </a:r>
            <a:endParaRPr lang="en-MY" dirty="0"/>
          </a:p>
        </p:txBody>
      </p:sp>
      <p:sp>
        <p:nvSpPr>
          <p:cNvPr id="8" name="Oval 7"/>
          <p:cNvSpPr/>
          <p:nvPr/>
        </p:nvSpPr>
        <p:spPr>
          <a:xfrm>
            <a:off x="3962400" y="4800600"/>
            <a:ext cx="533400" cy="533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a:t>
            </a:r>
            <a:endParaRPr lang="en-MY" dirty="0"/>
          </a:p>
        </p:txBody>
      </p:sp>
      <p:sp>
        <p:nvSpPr>
          <p:cNvPr id="9" name="Oval 8"/>
          <p:cNvSpPr/>
          <p:nvPr/>
        </p:nvSpPr>
        <p:spPr>
          <a:xfrm>
            <a:off x="4648200" y="4800600"/>
            <a:ext cx="533400" cy="533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a:t>
            </a:r>
            <a:endParaRPr lang="en-MY" dirty="0"/>
          </a:p>
        </p:txBody>
      </p:sp>
      <p:sp>
        <p:nvSpPr>
          <p:cNvPr id="10" name="Oval 9"/>
          <p:cNvSpPr/>
          <p:nvPr/>
        </p:nvSpPr>
        <p:spPr>
          <a:xfrm>
            <a:off x="5715000" y="4800600"/>
            <a:ext cx="533400" cy="533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14</a:t>
            </a:r>
            <a:endParaRPr lang="en-MY" sz="1400" dirty="0"/>
          </a:p>
        </p:txBody>
      </p:sp>
      <p:sp>
        <p:nvSpPr>
          <p:cNvPr id="11" name="Oval 10"/>
          <p:cNvSpPr/>
          <p:nvPr/>
        </p:nvSpPr>
        <p:spPr>
          <a:xfrm>
            <a:off x="6324600" y="4800600"/>
            <a:ext cx="533400" cy="533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5</a:t>
            </a:r>
            <a:endParaRPr lang="en-MY" dirty="0"/>
          </a:p>
        </p:txBody>
      </p:sp>
      <p:sp>
        <p:nvSpPr>
          <p:cNvPr id="12" name="Oval 11"/>
          <p:cNvSpPr/>
          <p:nvPr/>
        </p:nvSpPr>
        <p:spPr>
          <a:xfrm>
            <a:off x="6934200" y="4800600"/>
            <a:ext cx="533400" cy="533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a:t>
            </a:r>
            <a:endParaRPr lang="en-MY" dirty="0"/>
          </a:p>
        </p:txBody>
      </p:sp>
      <p:sp>
        <p:nvSpPr>
          <p:cNvPr id="13" name="Oval 12"/>
          <p:cNvSpPr/>
          <p:nvPr/>
        </p:nvSpPr>
        <p:spPr>
          <a:xfrm>
            <a:off x="1600200" y="3657600"/>
            <a:ext cx="533400" cy="533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14" name="Oval 13"/>
          <p:cNvSpPr/>
          <p:nvPr/>
        </p:nvSpPr>
        <p:spPr>
          <a:xfrm>
            <a:off x="4038600" y="3657600"/>
            <a:ext cx="533400" cy="533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15" name="Oval 14"/>
          <p:cNvSpPr/>
          <p:nvPr/>
        </p:nvSpPr>
        <p:spPr>
          <a:xfrm>
            <a:off x="6324600" y="3733800"/>
            <a:ext cx="533400" cy="533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16" name="Oval 15"/>
          <p:cNvSpPr/>
          <p:nvPr/>
        </p:nvSpPr>
        <p:spPr>
          <a:xfrm>
            <a:off x="4038600" y="2362200"/>
            <a:ext cx="533400" cy="533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cxnSp>
        <p:nvCxnSpPr>
          <p:cNvPr id="18" name="Straight Connector 17"/>
          <p:cNvCxnSpPr>
            <a:stCxn id="13" idx="3"/>
            <a:endCxn id="4" idx="0"/>
          </p:cNvCxnSpPr>
          <p:nvPr/>
        </p:nvCxnSpPr>
        <p:spPr>
          <a:xfrm flipH="1">
            <a:off x="1104900" y="4112885"/>
            <a:ext cx="573415" cy="611515"/>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13" idx="4"/>
            <a:endCxn id="5" idx="0"/>
          </p:cNvCxnSpPr>
          <p:nvPr/>
        </p:nvCxnSpPr>
        <p:spPr>
          <a:xfrm>
            <a:off x="1866900" y="4191000"/>
            <a:ext cx="0" cy="533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13" idx="5"/>
            <a:endCxn id="6" idx="0"/>
          </p:cNvCxnSpPr>
          <p:nvPr/>
        </p:nvCxnSpPr>
        <p:spPr>
          <a:xfrm>
            <a:off x="2055485" y="4112885"/>
            <a:ext cx="497215" cy="611515"/>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a:stCxn id="14" idx="3"/>
            <a:endCxn id="7" idx="0"/>
          </p:cNvCxnSpPr>
          <p:nvPr/>
        </p:nvCxnSpPr>
        <p:spPr>
          <a:xfrm flipH="1">
            <a:off x="3619500" y="4112885"/>
            <a:ext cx="497215" cy="687715"/>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14" idx="4"/>
            <a:endCxn id="8" idx="0"/>
          </p:cNvCxnSpPr>
          <p:nvPr/>
        </p:nvCxnSpPr>
        <p:spPr>
          <a:xfrm flipH="1">
            <a:off x="4229100" y="4191000"/>
            <a:ext cx="762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14" idx="5"/>
            <a:endCxn id="9" idx="0"/>
          </p:cNvCxnSpPr>
          <p:nvPr/>
        </p:nvCxnSpPr>
        <p:spPr>
          <a:xfrm>
            <a:off x="4493885" y="4112885"/>
            <a:ext cx="421015" cy="687715"/>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15" idx="3"/>
          </p:cNvCxnSpPr>
          <p:nvPr/>
        </p:nvCxnSpPr>
        <p:spPr>
          <a:xfrm flipH="1">
            <a:off x="6096000" y="4189085"/>
            <a:ext cx="306715" cy="611515"/>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p:cNvCxnSpPr>
            <a:stCxn id="15" idx="4"/>
            <a:endCxn id="11" idx="0"/>
          </p:cNvCxnSpPr>
          <p:nvPr/>
        </p:nvCxnSpPr>
        <p:spPr>
          <a:xfrm>
            <a:off x="6591300" y="4267200"/>
            <a:ext cx="0" cy="533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a:stCxn id="15" idx="5"/>
            <a:endCxn id="12" idx="0"/>
          </p:cNvCxnSpPr>
          <p:nvPr/>
        </p:nvCxnSpPr>
        <p:spPr>
          <a:xfrm>
            <a:off x="6779885" y="4189085"/>
            <a:ext cx="421015" cy="611515"/>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35"/>
          <p:cNvCxnSpPr>
            <a:stCxn id="16" idx="3"/>
            <a:endCxn id="13" idx="0"/>
          </p:cNvCxnSpPr>
          <p:nvPr/>
        </p:nvCxnSpPr>
        <p:spPr>
          <a:xfrm flipH="1">
            <a:off x="1866900" y="2817485"/>
            <a:ext cx="2249815" cy="840115"/>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Straight Connector 37"/>
          <p:cNvCxnSpPr>
            <a:stCxn id="16" idx="4"/>
            <a:endCxn id="14" idx="0"/>
          </p:cNvCxnSpPr>
          <p:nvPr/>
        </p:nvCxnSpPr>
        <p:spPr>
          <a:xfrm>
            <a:off x="4305300" y="2895600"/>
            <a:ext cx="0" cy="762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a:stCxn id="16" idx="5"/>
            <a:endCxn id="15" idx="1"/>
          </p:cNvCxnSpPr>
          <p:nvPr/>
        </p:nvCxnSpPr>
        <p:spPr>
          <a:xfrm>
            <a:off x="4493885" y="2817485"/>
            <a:ext cx="1908830" cy="994430"/>
          </a:xfrm>
          <a:prstGeom prst="line">
            <a:avLst/>
          </a:prstGeom>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457200" y="1981200"/>
            <a:ext cx="2286000" cy="369332"/>
          </a:xfrm>
          <a:prstGeom prst="rect">
            <a:avLst/>
          </a:prstGeom>
          <a:noFill/>
        </p:spPr>
        <p:txBody>
          <a:bodyPr wrap="square" rtlCol="0">
            <a:spAutoFit/>
          </a:bodyPr>
          <a:lstStyle/>
          <a:p>
            <a:pPr algn="r"/>
            <a:r>
              <a:rPr lang="fa-IR" b="1" dirty="0" smtClean="0"/>
              <a:t>فناوری اطلاعات ۸۹</a:t>
            </a:r>
            <a:endParaRPr lang="fa-IR" b="1"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t>مثال</a:t>
            </a:r>
            <a:br>
              <a:rPr lang="fa-IR" dirty="0" smtClean="0"/>
            </a:br>
            <a:endParaRPr lang="en-MY" dirty="0"/>
          </a:p>
        </p:txBody>
      </p:sp>
      <p:pic>
        <p:nvPicPr>
          <p:cNvPr id="15362" name="Picture 2"/>
          <p:cNvPicPr>
            <a:picLocks noChangeAspect="1" noChangeArrowheads="1"/>
          </p:cNvPicPr>
          <p:nvPr/>
        </p:nvPicPr>
        <p:blipFill>
          <a:blip r:embed="rId2" cstate="print"/>
          <a:srcRect/>
          <a:stretch>
            <a:fillRect/>
          </a:stretch>
        </p:blipFill>
        <p:spPr bwMode="auto">
          <a:xfrm>
            <a:off x="209550" y="781050"/>
            <a:ext cx="8724900" cy="5695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noAutofit/>
          </a:bodyPr>
          <a:lstStyle/>
          <a:p>
            <a:r>
              <a:rPr lang="fa-IR" sz="8800" dirty="0" smtClean="0"/>
              <a:t>اهداف</a:t>
            </a:r>
            <a:br>
              <a:rPr lang="fa-IR" sz="8800" dirty="0" smtClean="0"/>
            </a:br>
            <a:endParaRPr lang="en-MY" sz="8800" dirty="0"/>
          </a:p>
        </p:txBody>
      </p:sp>
      <p:sp>
        <p:nvSpPr>
          <p:cNvPr id="3" name="Content Placeholder 2"/>
          <p:cNvSpPr>
            <a:spLocks noGrp="1"/>
          </p:cNvSpPr>
          <p:nvPr>
            <p:ph idx="1"/>
          </p:nvPr>
        </p:nvSpPr>
        <p:spPr/>
        <p:txBody>
          <a:bodyPr/>
          <a:lstStyle/>
          <a:p>
            <a:pPr algn="r" rtl="1">
              <a:buNone/>
            </a:pPr>
            <a:r>
              <a:rPr lang="fa-IR" dirty="0" smtClean="0"/>
              <a:t>بعد از اتمام این فصل شما باید بتوانید:</a:t>
            </a:r>
          </a:p>
          <a:p>
            <a:pPr>
              <a:buNone/>
            </a:pPr>
            <a:endParaRPr lang="fa-IR" dirty="0" smtClean="0"/>
          </a:p>
          <a:p>
            <a:pPr algn="r" rtl="1">
              <a:buNone/>
            </a:pPr>
            <a:r>
              <a:rPr lang="fa-IR" dirty="0" smtClean="0"/>
              <a:t>۱- الگوریتم </a:t>
            </a:r>
            <a:r>
              <a:rPr lang="en-MY" dirty="0" smtClean="0"/>
              <a:t> </a:t>
            </a:r>
            <a:r>
              <a:rPr lang="en-MY" dirty="0" err="1" smtClean="0"/>
              <a:t>minimax</a:t>
            </a:r>
            <a:r>
              <a:rPr lang="fa-IR" dirty="0" smtClean="0"/>
              <a:t>و نحوه تصمیم‌گیری بهینه در بازیها را یاد بگیرید</a:t>
            </a:r>
          </a:p>
          <a:p>
            <a:pPr algn="r" rtl="1">
              <a:buNone/>
            </a:pPr>
            <a:r>
              <a:rPr lang="fa-IR" dirty="0" smtClean="0"/>
              <a:t>۲- نحوه هرس</a:t>
            </a:r>
            <a:r>
              <a:rPr lang="el-GR" dirty="0" smtClean="0"/>
              <a:t>αβ</a:t>
            </a:r>
            <a:r>
              <a:rPr lang="fa-IR" dirty="0" smtClean="0"/>
              <a:t> را یاد بگیرید</a:t>
            </a:r>
          </a:p>
          <a:p>
            <a:pPr algn="r" rtl="1">
              <a:buNone/>
            </a:pPr>
            <a:endParaRPr lang="en-MY"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t>تصمیمات بهینه در بازی‌های چند نفره</a:t>
            </a:r>
            <a:br>
              <a:rPr lang="fa-IR" dirty="0" smtClean="0"/>
            </a:br>
            <a:endParaRPr lang="en-MY" dirty="0"/>
          </a:p>
        </p:txBody>
      </p:sp>
      <p:sp>
        <p:nvSpPr>
          <p:cNvPr id="3" name="Content Placeholder 2"/>
          <p:cNvSpPr>
            <a:spLocks noGrp="1"/>
          </p:cNvSpPr>
          <p:nvPr>
            <p:ph idx="1"/>
          </p:nvPr>
        </p:nvSpPr>
        <p:spPr>
          <a:xfrm>
            <a:off x="457200" y="1600201"/>
            <a:ext cx="8229600" cy="914399"/>
          </a:xfrm>
        </p:spPr>
        <p:txBody>
          <a:bodyPr/>
          <a:lstStyle/>
          <a:p>
            <a:pPr algn="r">
              <a:buNone/>
            </a:pPr>
            <a:r>
              <a:rPr lang="en-US" dirty="0" smtClean="0"/>
              <a:t>.</a:t>
            </a:r>
            <a:r>
              <a:rPr lang="fa-IR" dirty="0" smtClean="0"/>
              <a:t>صفحه ۱۹۹ در کلاس مطالعه شود</a:t>
            </a:r>
          </a:p>
          <a:p>
            <a:pPr algn="r">
              <a:buNone/>
            </a:pPr>
            <a:endParaRPr lang="en-MY" dirty="0"/>
          </a:p>
        </p:txBody>
      </p:sp>
      <p:sp>
        <p:nvSpPr>
          <p:cNvPr id="5" name="TextBox 4"/>
          <p:cNvSpPr txBox="1"/>
          <p:nvPr/>
        </p:nvSpPr>
        <p:spPr>
          <a:xfrm>
            <a:off x="685800" y="3048000"/>
            <a:ext cx="7924800" cy="3539430"/>
          </a:xfrm>
          <a:prstGeom prst="rect">
            <a:avLst/>
          </a:prstGeom>
          <a:noFill/>
        </p:spPr>
        <p:txBody>
          <a:bodyPr wrap="square" rtlCol="0">
            <a:spAutoFit/>
          </a:bodyPr>
          <a:lstStyle/>
          <a:p>
            <a:pPr algn="r" rtl="1"/>
            <a:r>
              <a:rPr lang="fa-IR" sz="3200" dirty="0" smtClean="0"/>
              <a:t>نرم افزار</a:t>
            </a:r>
            <a:r>
              <a:rPr lang="en-US" sz="3200" dirty="0" smtClean="0"/>
              <a:t>Deep Blue </a:t>
            </a:r>
            <a:r>
              <a:rPr lang="fa-IR" sz="3200" dirty="0" smtClean="0"/>
              <a:t> که گری کاسپارف قهرمان شطرنج دنیا را در سال ۱۹۹۷ شکست داد از الگوریتم جستجو عمیق شونده تکراری و از روش هرس آلفا‌بتا استفاده میکرد</a:t>
            </a:r>
            <a:endParaRPr lang="en-US" sz="3200" dirty="0" smtClean="0"/>
          </a:p>
          <a:p>
            <a:pPr algn="r" rtl="1"/>
            <a:r>
              <a:rPr lang="fa-IR" sz="3200" dirty="0" smtClean="0"/>
              <a:t>شایان ذکر است که</a:t>
            </a:r>
            <a:r>
              <a:rPr lang="en-US" sz="3200" dirty="0" smtClean="0"/>
              <a:t> Deep Blue </a:t>
            </a:r>
            <a:r>
              <a:rPr lang="fa-IR" sz="3200" dirty="0" smtClean="0"/>
              <a:t> از سخت افزار  فوق‌العاده استفاده میکرد (فقط ۳۰ پردازشگر موازی داشت</a:t>
            </a:r>
            <a:r>
              <a:rPr lang="en-US" sz="3200" dirty="0" smtClean="0"/>
              <a:t> </a:t>
            </a:r>
            <a:r>
              <a:rPr lang="fa-IR" sz="3200" dirty="0" smtClean="0"/>
              <a:t>که  نرم افزار جستجو را اجرا میکرد)</a:t>
            </a:r>
          </a:p>
          <a:p>
            <a:endParaRPr lang="en-MY" sz="32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t>نکات</a:t>
            </a:r>
            <a:endParaRPr lang="en-US" dirty="0"/>
          </a:p>
        </p:txBody>
      </p:sp>
      <p:sp>
        <p:nvSpPr>
          <p:cNvPr id="3" name="Content Placeholder 2"/>
          <p:cNvSpPr>
            <a:spLocks noGrp="1"/>
          </p:cNvSpPr>
          <p:nvPr>
            <p:ph idx="1"/>
          </p:nvPr>
        </p:nvSpPr>
        <p:spPr/>
        <p:txBody>
          <a:bodyPr>
            <a:normAutofit lnSpcReduction="10000"/>
          </a:bodyPr>
          <a:lstStyle/>
          <a:p>
            <a:pPr marL="0" indent="0" algn="r" rtl="1">
              <a:buNone/>
            </a:pPr>
            <a:r>
              <a:rPr lang="fa-IR" dirty="0"/>
              <a:t>روش هرس آلفا بتا فقط در صورت امکان هرس  را انجام میدهد. </a:t>
            </a:r>
            <a:r>
              <a:rPr lang="fa-IR" dirty="0" smtClean="0"/>
              <a:t>نتیجه </a:t>
            </a:r>
            <a:r>
              <a:rPr lang="fa-IR" dirty="0"/>
              <a:t>آن با الگوریتم </a:t>
            </a:r>
            <a:r>
              <a:rPr lang="en-US" dirty="0" smtClean="0"/>
              <a:t>min max</a:t>
            </a:r>
            <a:r>
              <a:rPr lang="fa-IR" dirty="0" smtClean="0"/>
              <a:t> </a:t>
            </a:r>
            <a:r>
              <a:rPr lang="fa-IR" dirty="0"/>
              <a:t>هیچ فرقی‌ ندارد</a:t>
            </a:r>
            <a:r>
              <a:rPr lang="fa-IR" dirty="0" smtClean="0"/>
              <a:t>.</a:t>
            </a:r>
            <a:endParaRPr lang="en-US" dirty="0" smtClean="0"/>
          </a:p>
          <a:p>
            <a:pPr marL="0" indent="0" algn="r" rtl="1">
              <a:buNone/>
            </a:pPr>
            <a:r>
              <a:rPr lang="fa-IR" dirty="0"/>
              <a:t>ترتیب نود‌ها میتواند در هرس درخت جستجو تاثیر داشته باشد. اگر بتوانیم نود‌ها را بطور خاصی‌ قرار دهیم آن گاه حد اکثر هرس را خواهیم </a:t>
            </a:r>
            <a:r>
              <a:rPr lang="fa-IR" dirty="0" smtClean="0"/>
              <a:t>داشت</a:t>
            </a:r>
            <a:r>
              <a:rPr lang="en-US" dirty="0" smtClean="0"/>
              <a:t>.</a:t>
            </a:r>
          </a:p>
          <a:p>
            <a:pPr marL="0" indent="0" algn="r" rtl="1">
              <a:buNone/>
            </a:pPr>
            <a:r>
              <a:rPr lang="fa-IR" dirty="0"/>
              <a:t>وقتی‌ هرس می‌کنیم نود کمتری میشماریم پس زمان کمتر میشود. اگر نود‌ها به صورت تصادفی پخش شده باشند زمان </a:t>
            </a:r>
            <a:r>
              <a:rPr lang="fa-IR" dirty="0" smtClean="0"/>
              <a:t>تقلیل </a:t>
            </a:r>
            <a:r>
              <a:rPr lang="fa-IR" dirty="0"/>
              <a:t>می‌یابد.  اگر ترتیب نود‌ها را رعایت کرده باشیم </a:t>
            </a:r>
            <a:r>
              <a:rPr lang="en-US" dirty="0" smtClean="0"/>
              <a:t>b</a:t>
            </a:r>
            <a:r>
              <a:rPr lang="fa-IR" dirty="0" smtClean="0"/>
              <a:t> </a:t>
            </a:r>
            <a:r>
              <a:rPr lang="fa-IR" dirty="0"/>
              <a:t>میتواند به </a:t>
            </a:r>
            <a:r>
              <a:rPr lang="en-US" dirty="0" smtClean="0"/>
              <a:t>b</a:t>
            </a:r>
            <a:r>
              <a:rPr lang="en-US" baseline="30000" dirty="0" smtClean="0"/>
              <a:t>1/2</a:t>
            </a:r>
            <a:r>
              <a:rPr lang="fa-IR" dirty="0" smtClean="0"/>
              <a:t>تقلیل </a:t>
            </a:r>
            <a:r>
              <a:rPr lang="fa-IR" dirty="0"/>
              <a:t>یابد.</a:t>
            </a:r>
            <a:endParaRPr lang="en-US" dirty="0"/>
          </a:p>
        </p:txBody>
      </p:sp>
    </p:spTree>
    <p:extLst>
      <p:ext uri="{BB962C8B-B14F-4D97-AF65-F5344CB8AC3E}">
        <p14:creationId xmlns:p14="http://schemas.microsoft.com/office/powerpoint/2010/main" val="401113194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t>نکات</a:t>
            </a:r>
            <a:endParaRPr lang="en-US" dirty="0"/>
          </a:p>
        </p:txBody>
      </p:sp>
      <p:sp>
        <p:nvSpPr>
          <p:cNvPr id="3" name="Content Placeholder 2"/>
          <p:cNvSpPr>
            <a:spLocks noGrp="1"/>
          </p:cNvSpPr>
          <p:nvPr>
            <p:ph idx="1"/>
          </p:nvPr>
        </p:nvSpPr>
        <p:spPr>
          <a:xfrm>
            <a:off x="-228600" y="1600200"/>
            <a:ext cx="9372600" cy="4525963"/>
          </a:xfrm>
        </p:spPr>
        <p:txBody>
          <a:bodyPr>
            <a:normAutofit/>
          </a:bodyPr>
          <a:lstStyle/>
          <a:p>
            <a:pPr marL="0" indent="0" algn="r" rtl="1">
              <a:buNone/>
            </a:pPr>
            <a:r>
              <a:rPr lang="fa-IR" dirty="0"/>
              <a:t>اگر بخواهیم حد اکثر هرس را داشته باشیم باید فرزندان گره </a:t>
            </a:r>
            <a:r>
              <a:rPr lang="en-US" dirty="0" smtClean="0"/>
              <a:t>max</a:t>
            </a:r>
            <a:r>
              <a:rPr lang="fa-IR" dirty="0" smtClean="0"/>
              <a:t>را </a:t>
            </a:r>
            <a:r>
              <a:rPr lang="fa-IR" dirty="0"/>
              <a:t>به صورت نزولی و فرزندان گره </a:t>
            </a:r>
            <a:r>
              <a:rPr lang="en-US" dirty="0" smtClean="0"/>
              <a:t>min</a:t>
            </a:r>
            <a:r>
              <a:rPr lang="fa-IR" dirty="0" smtClean="0"/>
              <a:t> </a:t>
            </a:r>
            <a:r>
              <a:rPr lang="fa-IR" dirty="0"/>
              <a:t>را به صورت صعودی </a:t>
            </a:r>
            <a:r>
              <a:rPr lang="fa-IR" dirty="0" smtClean="0"/>
              <a:t>بچینیم</a:t>
            </a:r>
            <a:endParaRPr lang="en-US" dirty="0" smtClean="0"/>
          </a:p>
          <a:p>
            <a:pPr algn="r" rtl="1"/>
            <a:r>
              <a:rPr lang="fa-IR" dirty="0"/>
              <a:t>هرس آلفا بتا را اگرچه می‌توان در </a:t>
            </a:r>
            <a:r>
              <a:rPr lang="fa-IR" dirty="0" smtClean="0"/>
              <a:t>در بازی‌های با </a:t>
            </a:r>
            <a:r>
              <a:rPr lang="fa-IR" dirty="0"/>
              <a:t>عنصر شانس </a:t>
            </a:r>
            <a:r>
              <a:rPr lang="fa-IR" dirty="0" smtClean="0"/>
              <a:t>اعمال </a:t>
            </a:r>
            <a:r>
              <a:rPr lang="fa-IR" dirty="0"/>
              <a:t>نمود، اما از حوصله این درس خارج است</a:t>
            </a:r>
          </a:p>
          <a:p>
            <a:pPr algn="r" rtl="1"/>
            <a:r>
              <a:rPr lang="fa-IR" dirty="0"/>
              <a:t>برای بهبود </a:t>
            </a:r>
            <a:r>
              <a:rPr lang="fa-IR" dirty="0" smtClean="0"/>
              <a:t>روال</a:t>
            </a:r>
            <a:r>
              <a:rPr lang="en-US" dirty="0" smtClean="0"/>
              <a:t>min max</a:t>
            </a:r>
            <a:r>
              <a:rPr lang="fa-IR" dirty="0" smtClean="0"/>
              <a:t> </a:t>
            </a:r>
            <a:r>
              <a:rPr lang="fa-IR" dirty="0"/>
              <a:t>روش‌های دیگری </a:t>
            </a:r>
            <a:r>
              <a:rPr lang="fa-IR" dirty="0" smtClean="0"/>
              <a:t>مثل</a:t>
            </a:r>
            <a:r>
              <a:rPr lang="en-US" dirty="0" smtClean="0"/>
              <a:t>,quiescence</a:t>
            </a:r>
            <a:r>
              <a:rPr lang="fa-IR" dirty="0" smtClean="0"/>
              <a:t> </a:t>
            </a:r>
            <a:r>
              <a:rPr lang="en-US" dirty="0" smtClean="0"/>
              <a:t> forward </a:t>
            </a:r>
            <a:r>
              <a:rPr lang="en-US" dirty="0" err="1" smtClean="0"/>
              <a:t>prunning,horizon</a:t>
            </a:r>
            <a:r>
              <a:rPr lang="en-US" dirty="0" smtClean="0"/>
              <a:t>  effect</a:t>
            </a:r>
            <a:r>
              <a:rPr lang="fa-IR" dirty="0" smtClean="0"/>
              <a:t>وجود </a:t>
            </a:r>
            <a:r>
              <a:rPr lang="fa-IR" dirty="0"/>
              <a:t>دارند که بحث در مورد آنها نیز از حوصله این کلاس خارج است</a:t>
            </a:r>
          </a:p>
        </p:txBody>
      </p:sp>
    </p:spTree>
    <p:extLst>
      <p:ext uri="{BB962C8B-B14F-4D97-AF65-F5344CB8AC3E}">
        <p14:creationId xmlns:p14="http://schemas.microsoft.com/office/powerpoint/2010/main" val="22144117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t>تئوری  بازیها</a:t>
            </a:r>
            <a:br>
              <a:rPr lang="fa-IR" dirty="0" smtClean="0"/>
            </a:br>
            <a:endParaRPr lang="en-MY" dirty="0"/>
          </a:p>
        </p:txBody>
      </p:sp>
      <p:pic>
        <p:nvPicPr>
          <p:cNvPr id="1026" name="Picture 2"/>
          <p:cNvPicPr>
            <a:picLocks noChangeAspect="1" noChangeArrowheads="1"/>
          </p:cNvPicPr>
          <p:nvPr/>
        </p:nvPicPr>
        <p:blipFill>
          <a:blip r:embed="rId2" cstate="print"/>
          <a:srcRect/>
          <a:stretch>
            <a:fillRect/>
          </a:stretch>
        </p:blipFill>
        <p:spPr bwMode="auto">
          <a:xfrm>
            <a:off x="295275" y="1676400"/>
            <a:ext cx="8391525" cy="4114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t>تئوری  بازیها</a:t>
            </a:r>
            <a:br>
              <a:rPr lang="fa-IR" dirty="0" smtClean="0"/>
            </a:br>
            <a:endParaRPr lang="en-MY" dirty="0"/>
          </a:p>
        </p:txBody>
      </p:sp>
      <p:pic>
        <p:nvPicPr>
          <p:cNvPr id="2050" name="Picture 2"/>
          <p:cNvPicPr>
            <a:picLocks noChangeAspect="1" noChangeArrowheads="1"/>
          </p:cNvPicPr>
          <p:nvPr/>
        </p:nvPicPr>
        <p:blipFill>
          <a:blip r:embed="rId2" cstate="print"/>
          <a:srcRect/>
          <a:stretch>
            <a:fillRect/>
          </a:stretch>
        </p:blipFill>
        <p:spPr bwMode="auto">
          <a:xfrm>
            <a:off x="2057400" y="1828800"/>
            <a:ext cx="6800850" cy="371475"/>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657225" y="2276475"/>
            <a:ext cx="8258175" cy="3895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t>تئوری  بازیها</a:t>
            </a:r>
            <a:br>
              <a:rPr lang="fa-IR" dirty="0" smtClean="0"/>
            </a:br>
            <a:endParaRPr lang="en-MY" dirty="0"/>
          </a:p>
        </p:txBody>
      </p:sp>
      <p:pic>
        <p:nvPicPr>
          <p:cNvPr id="3074" name="Picture 2"/>
          <p:cNvPicPr>
            <a:picLocks noChangeAspect="1" noChangeArrowheads="1"/>
          </p:cNvPicPr>
          <p:nvPr/>
        </p:nvPicPr>
        <p:blipFill>
          <a:blip r:embed="rId2" cstate="print"/>
          <a:srcRect/>
          <a:stretch>
            <a:fillRect/>
          </a:stretch>
        </p:blipFill>
        <p:spPr bwMode="auto">
          <a:xfrm>
            <a:off x="304800" y="1905000"/>
            <a:ext cx="8353425" cy="2762250"/>
          </a:xfrm>
          <a:prstGeom prst="rect">
            <a:avLst/>
          </a:prstGeom>
          <a:noFill/>
          <a:ln w="9525">
            <a:noFill/>
            <a:miter lim="800000"/>
            <a:headEnd/>
            <a:tailEnd/>
          </a:ln>
        </p:spPr>
      </p:pic>
      <p:pic>
        <p:nvPicPr>
          <p:cNvPr id="3075" name="Picture 3"/>
          <p:cNvPicPr>
            <a:picLocks noChangeAspect="1" noChangeArrowheads="1"/>
          </p:cNvPicPr>
          <p:nvPr/>
        </p:nvPicPr>
        <p:blipFill>
          <a:blip r:embed="rId3" cstate="print"/>
          <a:srcRect/>
          <a:stretch>
            <a:fillRect/>
          </a:stretch>
        </p:blipFill>
        <p:spPr bwMode="auto">
          <a:xfrm>
            <a:off x="381000" y="4781550"/>
            <a:ext cx="8286750" cy="1847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t>تئوری  بازیها</a:t>
            </a:r>
            <a:br>
              <a:rPr lang="fa-IR" dirty="0" smtClean="0"/>
            </a:br>
            <a:endParaRPr lang="en-MY" dirty="0"/>
          </a:p>
        </p:txBody>
      </p:sp>
      <p:pic>
        <p:nvPicPr>
          <p:cNvPr id="4098" name="Picture 2"/>
          <p:cNvPicPr>
            <a:picLocks noChangeAspect="1" noChangeArrowheads="1"/>
          </p:cNvPicPr>
          <p:nvPr/>
        </p:nvPicPr>
        <p:blipFill>
          <a:blip r:embed="rId2" cstate="print"/>
          <a:srcRect/>
          <a:stretch>
            <a:fillRect/>
          </a:stretch>
        </p:blipFill>
        <p:spPr bwMode="auto">
          <a:xfrm>
            <a:off x="457200" y="1676400"/>
            <a:ext cx="8229600" cy="1190625"/>
          </a:xfrm>
          <a:prstGeom prst="rect">
            <a:avLst/>
          </a:prstGeom>
          <a:noFill/>
          <a:ln w="9525">
            <a:noFill/>
            <a:miter lim="800000"/>
            <a:headEnd/>
            <a:tailEnd/>
          </a:ln>
        </p:spPr>
      </p:pic>
      <p:pic>
        <p:nvPicPr>
          <p:cNvPr id="4099" name="Picture 3"/>
          <p:cNvPicPr>
            <a:picLocks noChangeAspect="1" noChangeArrowheads="1"/>
          </p:cNvPicPr>
          <p:nvPr/>
        </p:nvPicPr>
        <p:blipFill>
          <a:blip r:embed="rId3" cstate="print"/>
          <a:srcRect/>
          <a:stretch>
            <a:fillRect/>
          </a:stretch>
        </p:blipFill>
        <p:spPr bwMode="auto">
          <a:xfrm>
            <a:off x="233363" y="2895600"/>
            <a:ext cx="8677275" cy="3028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t>تئوری  بازیها</a:t>
            </a:r>
            <a:br>
              <a:rPr lang="fa-IR" dirty="0" smtClean="0"/>
            </a:br>
            <a:endParaRPr lang="en-MY" dirty="0"/>
          </a:p>
        </p:txBody>
      </p:sp>
      <p:pic>
        <p:nvPicPr>
          <p:cNvPr id="4" name="Picture 4"/>
          <p:cNvPicPr>
            <a:picLocks noChangeAspect="1" noChangeArrowheads="1"/>
          </p:cNvPicPr>
          <p:nvPr/>
        </p:nvPicPr>
        <p:blipFill>
          <a:blip r:embed="rId2" cstate="print"/>
          <a:srcRect/>
          <a:stretch>
            <a:fillRect/>
          </a:stretch>
        </p:blipFill>
        <p:spPr bwMode="auto">
          <a:xfrm>
            <a:off x="457200" y="1905000"/>
            <a:ext cx="8210550" cy="3581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t>تئوری  بازیها</a:t>
            </a:r>
            <a:br>
              <a:rPr lang="fa-IR" dirty="0" smtClean="0"/>
            </a:br>
            <a:endParaRPr lang="en-MY" dirty="0"/>
          </a:p>
        </p:txBody>
      </p:sp>
      <p:pic>
        <p:nvPicPr>
          <p:cNvPr id="5122" name="Picture 2"/>
          <p:cNvPicPr>
            <a:picLocks noChangeAspect="1" noChangeArrowheads="1"/>
          </p:cNvPicPr>
          <p:nvPr/>
        </p:nvPicPr>
        <p:blipFill>
          <a:blip r:embed="rId2" cstate="print"/>
          <a:srcRect/>
          <a:stretch>
            <a:fillRect/>
          </a:stretch>
        </p:blipFill>
        <p:spPr bwMode="auto">
          <a:xfrm>
            <a:off x="533400" y="1828800"/>
            <a:ext cx="3790950" cy="1924050"/>
          </a:xfrm>
          <a:prstGeom prst="rect">
            <a:avLst/>
          </a:prstGeom>
          <a:noFill/>
          <a:ln w="9525">
            <a:noFill/>
            <a:miter lim="800000"/>
            <a:headEnd/>
            <a:tailEnd/>
          </a:ln>
        </p:spPr>
      </p:pic>
      <p:sp>
        <p:nvSpPr>
          <p:cNvPr id="5" name="TextBox 4"/>
          <p:cNvSpPr txBox="1"/>
          <p:nvPr/>
        </p:nvSpPr>
        <p:spPr>
          <a:xfrm>
            <a:off x="685800" y="4038601"/>
            <a:ext cx="7696200" cy="646331"/>
          </a:xfrm>
          <a:prstGeom prst="rect">
            <a:avLst/>
          </a:prstGeom>
          <a:noFill/>
        </p:spPr>
        <p:txBody>
          <a:bodyPr wrap="square" rtlCol="0">
            <a:spAutoFit/>
          </a:bodyPr>
          <a:lstStyle/>
          <a:p>
            <a:pPr algn="r" rtl="1"/>
            <a:r>
              <a:rPr lang="fa-IR" dirty="0" smtClean="0"/>
              <a:t>صفحه ۱۹۶ شکل ۱-۶ شکل دیگری از </a:t>
            </a:r>
            <a:r>
              <a:rPr lang="en-MY" dirty="0" smtClean="0"/>
              <a:t>utility function </a:t>
            </a:r>
            <a:r>
              <a:rPr lang="fa-IR" dirty="0" smtClean="0"/>
              <a:t> را نشان میدهد</a:t>
            </a:r>
          </a:p>
          <a:p>
            <a:pPr algn="r" rtl="1"/>
            <a:endParaRPr lang="en-MY"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t>الگوریتم</a:t>
            </a:r>
            <a:br>
              <a:rPr lang="fa-IR" dirty="0" smtClean="0"/>
            </a:br>
            <a:r>
              <a:rPr lang="en-US" dirty="0" err="1" smtClean="0"/>
              <a:t>minimax</a:t>
            </a:r>
            <a:endParaRPr lang="en-MY" dirty="0"/>
          </a:p>
        </p:txBody>
      </p:sp>
      <p:sp>
        <p:nvSpPr>
          <p:cNvPr id="3" name="Content Placeholder 2"/>
          <p:cNvSpPr>
            <a:spLocks noGrp="1"/>
          </p:cNvSpPr>
          <p:nvPr>
            <p:ph idx="1"/>
          </p:nvPr>
        </p:nvSpPr>
        <p:spPr>
          <a:xfrm>
            <a:off x="457200" y="1600201"/>
            <a:ext cx="8229600" cy="990599"/>
          </a:xfrm>
        </p:spPr>
        <p:txBody>
          <a:bodyPr>
            <a:normAutofit fontScale="92500" lnSpcReduction="20000"/>
          </a:bodyPr>
          <a:lstStyle/>
          <a:p>
            <a:pPr algn="r" rtl="1"/>
            <a:r>
              <a:rPr lang="fa-IR" sz="2600" dirty="0" smtClean="0"/>
              <a:t>این الگوریتم از نوع اول عمق است اما از آنجایی که در اکثر مواقع  نمی‌توان کل درخت را کشید تا عمقی محدود درخت را میکشیم، اگر این کار را بکنیم الگوریتم از نوع اول عمق محدود میشود</a:t>
            </a:r>
          </a:p>
          <a:p>
            <a:pPr algn="r" rtl="1"/>
            <a:endParaRPr lang="en-MY" dirty="0"/>
          </a:p>
        </p:txBody>
      </p:sp>
      <p:pic>
        <p:nvPicPr>
          <p:cNvPr id="6146" name="Picture 2"/>
          <p:cNvPicPr>
            <a:picLocks noChangeAspect="1" noChangeArrowheads="1"/>
          </p:cNvPicPr>
          <p:nvPr/>
        </p:nvPicPr>
        <p:blipFill>
          <a:blip r:embed="rId2" cstate="print"/>
          <a:srcRect/>
          <a:stretch>
            <a:fillRect/>
          </a:stretch>
        </p:blipFill>
        <p:spPr bwMode="auto">
          <a:xfrm>
            <a:off x="471488" y="2514600"/>
            <a:ext cx="8201025" cy="434340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1148</TotalTime>
  <Words>201</Words>
  <Application>Microsoft Office PowerPoint</Application>
  <PresentationFormat>On-screen Show (4:3)</PresentationFormat>
  <Paragraphs>54</Paragraphs>
  <Slides>22</Slides>
  <Notes>1</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جستجو خصمانه (تئوری بازیها) </vt:lpstr>
      <vt:lpstr>اهداف </vt:lpstr>
      <vt:lpstr>تئوری  بازیها </vt:lpstr>
      <vt:lpstr>تئوری  بازیها </vt:lpstr>
      <vt:lpstr>تئوری  بازیها </vt:lpstr>
      <vt:lpstr>تئوری  بازیها </vt:lpstr>
      <vt:lpstr>تئوری  بازیها </vt:lpstr>
      <vt:lpstr>تئوری  بازیها </vt:lpstr>
      <vt:lpstr>الگوریتم minimax</vt:lpstr>
      <vt:lpstr>الگوریتم minimax</vt:lpstr>
      <vt:lpstr>الگوریتم minimax</vt:lpstr>
      <vt:lpstr>الگوریتم minimax</vt:lpstr>
      <vt:lpstr>الگوریتم minimax</vt:lpstr>
      <vt:lpstr>الگوریتم minimax</vt:lpstr>
      <vt:lpstr>الگوریتم minimax</vt:lpstr>
      <vt:lpstr>استراتژی هرس α-β</vt:lpstr>
      <vt:lpstr>استراتژی هرس α-β</vt:lpstr>
      <vt:lpstr>مثال </vt:lpstr>
      <vt:lpstr>مثال </vt:lpstr>
      <vt:lpstr>تصمیمات بهینه در بازی‌های چند نفره </vt:lpstr>
      <vt:lpstr>نکات</vt:lpstr>
      <vt:lpstr>نکات</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جستجو خصمانه (تئوری بازیها) </dc:title>
  <dc:creator>Kamyar</dc:creator>
  <cp:lastModifiedBy>Kamyar</cp:lastModifiedBy>
  <cp:revision>47</cp:revision>
  <dcterms:created xsi:type="dcterms:W3CDTF">2006-08-16T00:00:00Z</dcterms:created>
  <dcterms:modified xsi:type="dcterms:W3CDTF">2012-09-05T09:43:20Z</dcterms:modified>
</cp:coreProperties>
</file>